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84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85" r:id="rId26"/>
    <p:sldId id="279" r:id="rId27"/>
    <p:sldId id="280" r:id="rId28"/>
    <p:sldId id="281" r:id="rId29"/>
    <p:sldId id="282" r:id="rId30"/>
    <p:sldId id="283" r:id="rId31"/>
    <p:sldId id="286" r:id="rId32"/>
    <p:sldId id="287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8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6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F3D8F-B90D-4C28-A868-641865DAE6FA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7C32A-41B0-4369-8ACC-DC2A8025C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86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F3D8F-B90D-4C28-A868-641865DAE6FA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7C32A-41B0-4369-8ACC-DC2A8025C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17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F3D8F-B90D-4C28-A868-641865DAE6FA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7C32A-41B0-4369-8ACC-DC2A8025C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63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F3D8F-B90D-4C28-A868-641865DAE6FA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7C32A-41B0-4369-8ACC-DC2A8025C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03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F3D8F-B90D-4C28-A868-641865DAE6FA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7C32A-41B0-4369-8ACC-DC2A8025C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05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F3D8F-B90D-4C28-A868-641865DAE6FA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7C32A-41B0-4369-8ACC-DC2A8025C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72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F3D8F-B90D-4C28-A868-641865DAE6FA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7C32A-41B0-4369-8ACC-DC2A8025C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7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F3D8F-B90D-4C28-A868-641865DAE6FA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7C32A-41B0-4369-8ACC-DC2A8025C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26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F3D8F-B90D-4C28-A868-641865DAE6FA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7C32A-41B0-4369-8ACC-DC2A8025C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7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F3D8F-B90D-4C28-A868-641865DAE6FA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7C32A-41B0-4369-8ACC-DC2A8025C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6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F3D8F-B90D-4C28-A868-641865DAE6FA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7C32A-41B0-4369-8ACC-DC2A8025C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7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F3D8F-B90D-4C28-A868-641865DAE6FA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7C32A-41B0-4369-8ACC-DC2A8025C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57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338B14-B6D9-4AEB-A3B5-4604102D87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Загрузка и установка </a:t>
            </a:r>
            <a:br>
              <a:rPr lang="en-US" dirty="0"/>
            </a:br>
            <a:r>
              <a:rPr lang="en-US" dirty="0"/>
              <a:t>R </a:t>
            </a:r>
            <a:r>
              <a:rPr lang="ru-RU" dirty="0"/>
              <a:t>и </a:t>
            </a:r>
            <a:r>
              <a:rPr lang="en-US" dirty="0"/>
              <a:t>RStudio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FBFEF0-C7DF-47BC-B748-C038F2EBC8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Зарова Е.В.,</a:t>
            </a:r>
            <a:r>
              <a:rPr lang="ru-RU" dirty="0" err="1"/>
              <a:t>д.э.н</a:t>
            </a:r>
            <a:r>
              <a:rPr lang="ru-RU" dirty="0"/>
              <a:t>., проф.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080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3D9A3D-63E4-4895-9E84-2D7750155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7а. </a:t>
            </a:r>
            <a:r>
              <a:rPr lang="ru-RU" dirty="0"/>
              <a:t>Запустить скачанный на предыдущем шаге файл</a:t>
            </a:r>
            <a:r>
              <a:rPr lang="en-US" dirty="0"/>
              <a:t> </a:t>
            </a:r>
            <a:r>
              <a:rPr lang="en-US" sz="3100" dirty="0"/>
              <a:t>(</a:t>
            </a:r>
            <a:r>
              <a:rPr lang="ru-RU" sz="3100" dirty="0"/>
              <a:t>см. «иконку»)</a:t>
            </a:r>
            <a:endParaRPr lang="en-US" sz="31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EDD23C6-5729-4649-B842-8C6135D12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537" b="40404"/>
          <a:stretch/>
        </p:blipFill>
        <p:spPr>
          <a:xfrm>
            <a:off x="628650" y="1860178"/>
            <a:ext cx="7886700" cy="4958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874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E6A4E7-FDAB-48E4-B6ED-32E1E48C0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 </a:t>
            </a:r>
            <a:r>
              <a:rPr lang="ru-RU" dirty="0"/>
              <a:t>Выбрать для установки </a:t>
            </a:r>
            <a:r>
              <a:rPr lang="ru-RU" b="1" dirty="0"/>
              <a:t>Русский</a:t>
            </a:r>
            <a:r>
              <a:rPr lang="ru-RU" dirty="0"/>
              <a:t> (язык) и нажать на кнопку «</a:t>
            </a:r>
            <a:r>
              <a:rPr lang="ru-RU" b="1" dirty="0"/>
              <a:t>ОК</a:t>
            </a:r>
            <a:r>
              <a:rPr lang="ru-RU" dirty="0"/>
              <a:t>»</a:t>
            </a:r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66779EE-8344-4B80-B13A-CE5B970B8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4175" y="2996406"/>
            <a:ext cx="3295650" cy="2009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6894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ED0329-1815-4B97-8DF9-03C64048C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</a:t>
            </a:r>
            <a:r>
              <a:rPr lang="ru-RU" dirty="0"/>
              <a:t>Согласиться с лицензией, нажав на кнопку «</a:t>
            </a:r>
            <a:r>
              <a:rPr lang="ru-RU" b="1" dirty="0"/>
              <a:t>Далее </a:t>
            </a:r>
            <a:r>
              <a:rPr lang="en-US" b="1" dirty="0"/>
              <a:t>&gt;</a:t>
            </a:r>
            <a:r>
              <a:rPr lang="ru-RU" dirty="0"/>
              <a:t>»</a:t>
            </a:r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C8C45CA-C42A-475B-8C92-EE2A40556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2120" y="1825625"/>
            <a:ext cx="5259759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7846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A8DAB-9507-46A0-A23B-66ABBB4D9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10</a:t>
            </a:r>
            <a:r>
              <a:rPr lang="en-US" dirty="0"/>
              <a:t>. </a:t>
            </a:r>
            <a:r>
              <a:rPr lang="ru-RU" dirty="0"/>
              <a:t>Папку для установки оставить </a:t>
            </a:r>
            <a:r>
              <a:rPr lang="ru-RU" dirty="0" err="1"/>
              <a:t>по-умолчанию</a:t>
            </a:r>
            <a:r>
              <a:rPr lang="ru-RU" dirty="0"/>
              <a:t> и нажать на кнопку «</a:t>
            </a:r>
            <a:r>
              <a:rPr lang="ru-RU" b="1" dirty="0"/>
              <a:t>Далее</a:t>
            </a:r>
            <a:r>
              <a:rPr lang="en-US" b="1" dirty="0"/>
              <a:t> &gt;</a:t>
            </a:r>
            <a:r>
              <a:rPr lang="ru-RU" dirty="0"/>
              <a:t>»</a:t>
            </a:r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4C07B61-8FF8-43A0-A780-FDC24C53C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1094" y="2141536"/>
            <a:ext cx="5281812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4325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9B5AE-4AA3-4588-B694-D44F2E0CB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 </a:t>
            </a:r>
            <a:r>
              <a:rPr lang="ru-RU" dirty="0"/>
              <a:t>Оставить все компоненты </a:t>
            </a:r>
            <a:r>
              <a:rPr lang="ru-RU" sz="2800" dirty="0"/>
              <a:t>(</a:t>
            </a:r>
            <a:r>
              <a:rPr lang="en-US" sz="2800" dirty="0"/>
              <a:t>v)</a:t>
            </a:r>
            <a:r>
              <a:rPr lang="en-US" dirty="0"/>
              <a:t> </a:t>
            </a:r>
            <a:r>
              <a:rPr lang="ru-RU" dirty="0"/>
              <a:t>и нажать на кнопку «</a:t>
            </a:r>
            <a:r>
              <a:rPr lang="ru-RU" b="1" dirty="0"/>
              <a:t>Далее </a:t>
            </a:r>
            <a:r>
              <a:rPr lang="en-US" b="1" dirty="0"/>
              <a:t>&gt;</a:t>
            </a:r>
            <a:r>
              <a:rPr lang="ru-RU" dirty="0"/>
              <a:t>»</a:t>
            </a:r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CBA2450-38D2-4801-8D2C-065BF5833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360" y="1825625"/>
            <a:ext cx="5317279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271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B8FA02-25A2-4317-8828-4440D1CEF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12. Оставить параметры запуска </a:t>
            </a:r>
            <a:r>
              <a:rPr lang="ru-RU" sz="3600" dirty="0" err="1"/>
              <a:t>по-умолчанию</a:t>
            </a:r>
            <a:r>
              <a:rPr lang="ru-RU" sz="3600" dirty="0"/>
              <a:t> «</a:t>
            </a:r>
            <a:r>
              <a:rPr lang="ru-RU" sz="3600" b="1" dirty="0"/>
              <a:t>Нет (принять умолчания</a:t>
            </a:r>
            <a:r>
              <a:rPr lang="en-US" sz="3600" b="1" dirty="0"/>
              <a:t>)</a:t>
            </a:r>
            <a:r>
              <a:rPr lang="ru-RU" sz="3600" dirty="0"/>
              <a:t>» и нажать на кнопку «</a:t>
            </a:r>
            <a:r>
              <a:rPr lang="ru-RU" sz="3600" b="1" dirty="0"/>
              <a:t>Далее </a:t>
            </a:r>
            <a:r>
              <a:rPr lang="en-US" sz="3600" b="1" dirty="0"/>
              <a:t>&gt;</a:t>
            </a:r>
            <a:r>
              <a:rPr lang="ru-RU" sz="3600" dirty="0"/>
              <a:t>»</a:t>
            </a:r>
            <a:endParaRPr lang="en-US" sz="36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ED0C012-CABC-44D9-9DC1-11606F603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895" y="2301113"/>
            <a:ext cx="5280482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9056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5CB394-3D51-41D2-A7E6-38FF37277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13. Поставить галочку на флажке «</a:t>
            </a:r>
            <a:r>
              <a:rPr lang="ru-RU" b="1" dirty="0"/>
              <a:t>Создать значок на Рабочем столе</a:t>
            </a:r>
            <a:r>
              <a:rPr lang="ru-RU" dirty="0"/>
              <a:t>» и нажать на кнопку «</a:t>
            </a:r>
            <a:r>
              <a:rPr lang="ru-RU" b="1" dirty="0"/>
              <a:t>Далее </a:t>
            </a:r>
            <a:r>
              <a:rPr lang="en-US" b="1" dirty="0"/>
              <a:t>&gt;</a:t>
            </a:r>
            <a:r>
              <a:rPr lang="ru-RU" dirty="0"/>
              <a:t>»</a:t>
            </a:r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D9A7E06-2F90-4698-BF47-5F3BA1E67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067" y="2141536"/>
            <a:ext cx="5257866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7590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369FB-03CF-48D0-BC10-04B5099C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14. Дождаться окончания установки </a:t>
            </a:r>
            <a:r>
              <a:rPr lang="en-US" b="1" dirty="0"/>
              <a:t>R </a:t>
            </a:r>
            <a:r>
              <a:rPr lang="ru-RU" dirty="0"/>
              <a:t>и нажать на кнопку «</a:t>
            </a:r>
            <a:r>
              <a:rPr lang="ru-RU" b="1" dirty="0"/>
              <a:t>Завершить»</a:t>
            </a:r>
            <a:endParaRPr lang="en-US" b="1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C1F650D-B79C-4F11-94D7-8EF23E7A1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06" y="2852800"/>
            <a:ext cx="4395275" cy="3640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D6481C-5B1B-4291-918D-37F775F21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318" y="2852800"/>
            <a:ext cx="4395276" cy="3640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2881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7B34A6-5E9F-4A53-882B-41FDF6794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15. Теперь </a:t>
            </a:r>
            <a:r>
              <a:rPr lang="en-US" b="1" dirty="0"/>
              <a:t>R</a:t>
            </a:r>
            <a:r>
              <a:rPr lang="en-US" dirty="0"/>
              <a:t> </a:t>
            </a:r>
            <a:r>
              <a:rPr lang="ru-RU" dirty="0"/>
              <a:t>есть на рабочем столе, для его запуска нужно щёлкнуть</a:t>
            </a:r>
            <a:r>
              <a:rPr lang="en-US" dirty="0"/>
              <a:t> </a:t>
            </a:r>
            <a:r>
              <a:rPr lang="ru-RU" dirty="0"/>
              <a:t>по ярлыку</a:t>
            </a:r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BA70797-867F-4F24-91CC-02C7F77F3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5587" y="2510631"/>
            <a:ext cx="3552825" cy="29813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2C6BB9-3685-4BC6-BE21-11DB3EED33CA}"/>
              </a:ext>
            </a:extLst>
          </p:cNvPr>
          <p:cNvSpPr txBox="1"/>
          <p:nvPr/>
        </p:nvSpPr>
        <p:spPr>
          <a:xfrm>
            <a:off x="2060448" y="5852160"/>
            <a:ext cx="5407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FF0000"/>
                </a:solidFill>
              </a:rPr>
              <a:t>Установка </a:t>
            </a:r>
            <a:r>
              <a:rPr lang="en-US" sz="4000" dirty="0">
                <a:solidFill>
                  <a:srgbClr val="FF0000"/>
                </a:solidFill>
              </a:rPr>
              <a:t>R </a:t>
            </a:r>
            <a:r>
              <a:rPr lang="ru-RU" sz="4000" dirty="0">
                <a:solidFill>
                  <a:srgbClr val="FF0000"/>
                </a:solidFill>
              </a:rPr>
              <a:t>завершена!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608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AD15878-F51B-4308-B829-5FF57283F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Загрузка и установка </a:t>
            </a:r>
            <a:r>
              <a:rPr lang="en-US" dirty="0"/>
              <a:t>RStudio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6070B82-6ED6-45B2-A380-970773AFE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RStudio –</a:t>
            </a:r>
            <a:r>
              <a:rPr lang="ru-RU" dirty="0"/>
              <a:t> интегрированная среда разработки на языке </a:t>
            </a:r>
            <a:r>
              <a:rPr lang="en-US" dirty="0"/>
              <a:t>R</a:t>
            </a:r>
            <a:r>
              <a:rPr lang="ru-RU" dirty="0"/>
              <a:t> с удобным и интуитивно</a:t>
            </a:r>
            <a:r>
              <a:rPr lang="en-US" dirty="0"/>
              <a:t>-</a:t>
            </a:r>
            <a:r>
              <a:rPr lang="ru-RU" dirty="0"/>
              <a:t>понятным интерфейсом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091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04FCE0-F832-476F-A08D-B75C9D163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985421"/>
            <a:ext cx="7886700" cy="2032987"/>
          </a:xfrm>
        </p:spPr>
        <p:txBody>
          <a:bodyPr/>
          <a:lstStyle/>
          <a:p>
            <a:r>
              <a:rPr lang="ru-RU" dirty="0"/>
              <a:t>Загрузка и установка </a:t>
            </a:r>
            <a:r>
              <a:rPr lang="en-US" dirty="0"/>
              <a:t>R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AEC0B32-FE99-48A8-9524-53116555D8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 – </a:t>
            </a:r>
            <a:r>
              <a:rPr lang="ru-RU" dirty="0"/>
              <a:t>это язык программирования для обработки статистических данных, их анализа и визуализации.</a:t>
            </a:r>
          </a:p>
          <a:p>
            <a:r>
              <a:rPr lang="ru-RU" dirty="0"/>
              <a:t> Для работы в системе </a:t>
            </a:r>
            <a:r>
              <a:rPr lang="en-US" dirty="0"/>
              <a:t>R</a:t>
            </a:r>
            <a:r>
              <a:rPr lang="ru-RU" dirty="0"/>
              <a:t> необходимо установить свободно-распространяемую одноимённую программную среду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74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59956A9-FD1C-48C4-90B2-3C7824C0F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16. Открыть сайт </a:t>
            </a:r>
            <a:r>
              <a:rPr lang="en-US" b="1" dirty="0">
                <a:solidFill>
                  <a:schemeClr val="accent1"/>
                </a:solidFill>
              </a:rPr>
              <a:t>rstudio.com</a:t>
            </a:r>
            <a:r>
              <a:rPr lang="ru-RU" dirty="0"/>
              <a:t> </a:t>
            </a:r>
            <a:endParaRPr lang="en-US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9516580-E372-4DC9-88B0-EDDA45515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169" y="1830332"/>
            <a:ext cx="8587129" cy="4662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0293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31F468-CD91-45AE-AEA1-F006B803A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17. </a:t>
            </a:r>
            <a:r>
              <a:rPr lang="ru-RU" dirty="0"/>
              <a:t>Пролистать сайт </a:t>
            </a:r>
            <a:r>
              <a:rPr lang="en-US" dirty="0" err="1"/>
              <a:t>до</a:t>
            </a:r>
            <a:r>
              <a:rPr lang="en-US" dirty="0"/>
              <a:t> </a:t>
            </a:r>
            <a:r>
              <a:rPr lang="en-US" dirty="0" err="1"/>
              <a:t>конца</a:t>
            </a:r>
            <a:r>
              <a:rPr lang="ru-RU" dirty="0"/>
              <a:t> и нажать на ссылку </a:t>
            </a:r>
            <a:r>
              <a:rPr lang="en-US" b="1" dirty="0">
                <a:solidFill>
                  <a:srgbClr val="0070C0"/>
                </a:solidFill>
              </a:rPr>
              <a:t>RStudio Desktop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00A4CEF-799C-4031-84EC-3C2634552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60178"/>
            <a:ext cx="7886700" cy="4282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8800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57EA87-BB84-4BFE-ADE4-D4A8C7C4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18. </a:t>
            </a:r>
            <a:r>
              <a:rPr lang="ru-RU" dirty="0"/>
              <a:t>Нажать на кнопку</a:t>
            </a:r>
            <a:r>
              <a:rPr lang="en-US" dirty="0"/>
              <a:t> </a:t>
            </a:r>
            <a:r>
              <a:rPr lang="ru-RU" dirty="0"/>
              <a:t>«</a:t>
            </a:r>
            <a:r>
              <a:rPr lang="en-US" b="1" dirty="0"/>
              <a:t>DOWNLOAD RSTUDIO DESKTOP</a:t>
            </a:r>
            <a:r>
              <a:rPr lang="ru-RU" b="1" dirty="0"/>
              <a:t>»</a:t>
            </a:r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B462890-BA0E-443E-9566-74118ED6E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60178"/>
            <a:ext cx="7886700" cy="4282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4286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0A6346-8123-468F-8AAD-08B4C968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19. </a:t>
            </a:r>
            <a:r>
              <a:rPr lang="ru-RU" sz="2800" dirty="0"/>
              <a:t>На открывшейся странице пролистать вниз до кнопки «</a:t>
            </a:r>
            <a:r>
              <a:rPr lang="en-US" sz="2800" b="1" dirty="0"/>
              <a:t>DOWNLOAD RSTUDIO FOR WINDOWS</a:t>
            </a:r>
            <a:r>
              <a:rPr lang="ru-RU" sz="2800" dirty="0"/>
              <a:t>» и нажать на неё для загрузки файла установки</a:t>
            </a:r>
            <a:endParaRPr lang="en-US" sz="28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6706305-9A5F-46AD-95CA-9A54DF0D8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60178"/>
            <a:ext cx="7886700" cy="4282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5790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0AA19C-8F9D-470C-AB3B-A59F309F1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20. Запустить скачанный на предыдущем шаге файл </a:t>
            </a:r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49BEC08-CEA3-4D39-AAEC-AAE48A6CD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60178"/>
            <a:ext cx="7886700" cy="4282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5311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0AA19C-8F9D-470C-AB3B-A59F309F1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20</a:t>
            </a:r>
            <a:r>
              <a:rPr lang="en-US" dirty="0"/>
              <a:t>а</a:t>
            </a:r>
            <a:r>
              <a:rPr lang="ru-RU" dirty="0"/>
              <a:t>. Запустить скачанный на предыдущем шаге файл</a:t>
            </a:r>
            <a:r>
              <a:rPr lang="en-US" dirty="0"/>
              <a:t> </a:t>
            </a:r>
            <a:r>
              <a:rPr lang="en-US" sz="3600" dirty="0"/>
              <a:t>(</a:t>
            </a:r>
            <a:r>
              <a:rPr lang="en-US" sz="3600" dirty="0" err="1"/>
              <a:t>см</a:t>
            </a:r>
            <a:r>
              <a:rPr lang="en-US" sz="3600" dirty="0"/>
              <a:t>. “</a:t>
            </a:r>
            <a:r>
              <a:rPr lang="en-US" sz="3600" dirty="0" err="1"/>
              <a:t>иконку</a:t>
            </a:r>
            <a:r>
              <a:rPr lang="en-US" sz="3600" dirty="0"/>
              <a:t>”)</a:t>
            </a:r>
            <a:r>
              <a:rPr lang="ru-RU" dirty="0"/>
              <a:t> </a:t>
            </a:r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49BEC08-CEA3-4D39-AAEC-AAE48A6CD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0806" b="56990"/>
          <a:stretch/>
        </p:blipFill>
        <p:spPr>
          <a:xfrm>
            <a:off x="772357" y="1860179"/>
            <a:ext cx="7742993" cy="4613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4795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30DF4D-6DB1-4544-9C6A-101B6DD88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21. В появившемся окне нажать на кнопку «</a:t>
            </a:r>
            <a:r>
              <a:rPr lang="en-US" b="1" dirty="0"/>
              <a:t>Next &gt;</a:t>
            </a:r>
            <a:r>
              <a:rPr lang="ru-RU" dirty="0"/>
              <a:t>»</a:t>
            </a:r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28A0C97-068D-4C0B-A44E-F8216E022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7275" y="1825625"/>
            <a:ext cx="5589450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8003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B80A47-EA47-4EFB-9527-779511E5F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301990" cy="1325563"/>
          </a:xfrm>
        </p:spPr>
        <p:txBody>
          <a:bodyPr>
            <a:noAutofit/>
          </a:bodyPr>
          <a:lstStyle/>
          <a:p>
            <a:r>
              <a:rPr lang="ru-RU" sz="3600" dirty="0"/>
              <a:t>22. Нажать на кнопку «</a:t>
            </a:r>
            <a:r>
              <a:rPr lang="en-US" sz="3600" b="1" dirty="0"/>
              <a:t>Next</a:t>
            </a:r>
            <a:r>
              <a:rPr lang="ru-RU" sz="3600" b="1" dirty="0"/>
              <a:t> </a:t>
            </a:r>
            <a:r>
              <a:rPr lang="en-US" sz="3600" b="1" dirty="0"/>
              <a:t>&gt;</a:t>
            </a:r>
            <a:r>
              <a:rPr lang="ru-RU" sz="3600" dirty="0"/>
              <a:t>»</a:t>
            </a:r>
            <a:endParaRPr lang="en-US" sz="36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C4C2C82-C19F-48FA-B5E3-10E005FE7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7275" y="1825625"/>
            <a:ext cx="5589450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152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764C52-95C4-4572-8FD0-877F7A6CA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23. Нажать на кнопку «</a:t>
            </a:r>
            <a:r>
              <a:rPr lang="en-US" sz="3600" b="1" dirty="0"/>
              <a:t>Install</a:t>
            </a:r>
            <a:r>
              <a:rPr lang="ru-RU" sz="3600" dirty="0"/>
              <a:t>»</a:t>
            </a:r>
            <a:endParaRPr lang="en-US" sz="36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4491CC1-63F5-425C-B70D-46E8931D7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7275" y="1825625"/>
            <a:ext cx="5589450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4333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B1665F-8BDE-45F5-AD0B-0EA03A07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24. Дождаться окончания установки и нажать на кнопку «</a:t>
            </a:r>
            <a:r>
              <a:rPr lang="en-US" sz="3600" b="1" dirty="0"/>
              <a:t>Finish</a:t>
            </a:r>
            <a:r>
              <a:rPr lang="ru-RU" sz="3600" dirty="0"/>
              <a:t>»</a:t>
            </a:r>
            <a:endParaRPr lang="en-US" sz="36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27A1DEB-CE3F-4FFF-B091-F70211684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45" y="2179891"/>
            <a:ext cx="4341296" cy="337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528301-ABE3-458E-9DE1-BE59CA9DA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058" y="2179891"/>
            <a:ext cx="4341297" cy="337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409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302756-5FD7-48DE-AE24-DDD84E5C6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ru-RU" dirty="0"/>
              <a:t>Открыть сайт </a:t>
            </a:r>
            <a:r>
              <a:rPr lang="en-US" b="1" dirty="0">
                <a:solidFill>
                  <a:srgbClr val="0070C0"/>
                </a:solidFill>
              </a:rPr>
              <a:t>r-project.org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27D3A5-2487-452D-8A5F-09B126767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43" t="2875" r="1219" b="2422"/>
          <a:stretch/>
        </p:blipFill>
        <p:spPr>
          <a:xfrm>
            <a:off x="499970" y="1645920"/>
            <a:ext cx="8144059" cy="4791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1673D5F-456E-4A0D-B019-778D05085DF1}"/>
              </a:ext>
            </a:extLst>
          </p:cNvPr>
          <p:cNvSpPr/>
          <p:nvPr/>
        </p:nvSpPr>
        <p:spPr>
          <a:xfrm>
            <a:off x="1274064" y="1792224"/>
            <a:ext cx="1182624" cy="3352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2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19310-37C5-4791-8074-7167E7E5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25. </a:t>
            </a:r>
            <a:r>
              <a:rPr lang="ru-RU"/>
              <a:t>В главном </a:t>
            </a:r>
            <a:r>
              <a:rPr lang="ru-RU" dirty="0"/>
              <a:t>меню теперь есть ярлык для </a:t>
            </a:r>
            <a:r>
              <a:rPr lang="en-US" b="1" dirty="0"/>
              <a:t>RStudio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0AB8A00-E54B-4E3B-9CAB-4E4BA71FC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2236" y="1912144"/>
            <a:ext cx="3913632" cy="39136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257843-8175-4DF1-878C-816DBAE0EBA8}"/>
              </a:ext>
            </a:extLst>
          </p:cNvPr>
          <p:cNvSpPr txBox="1"/>
          <p:nvPr/>
        </p:nvSpPr>
        <p:spPr>
          <a:xfrm>
            <a:off x="1204604" y="6047232"/>
            <a:ext cx="67347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FF0000"/>
                </a:solidFill>
              </a:rPr>
              <a:t>Установка </a:t>
            </a:r>
            <a:r>
              <a:rPr lang="en-US" sz="4000" dirty="0">
                <a:solidFill>
                  <a:srgbClr val="FF0000"/>
                </a:solidFill>
              </a:rPr>
              <a:t>RStudio </a:t>
            </a:r>
            <a:r>
              <a:rPr lang="ru-RU" sz="4000" dirty="0">
                <a:solidFill>
                  <a:srgbClr val="FF0000"/>
                </a:solidFill>
              </a:rPr>
              <a:t>завершена!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673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Вопросы направляйте по адресу:</a:t>
            </a:r>
            <a:br>
              <a:rPr lang="ru-RU" dirty="0"/>
            </a:br>
            <a:r>
              <a:rPr lang="en-US" dirty="0"/>
              <a:t>zarova.ru@gmail.com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63480" y="2121764"/>
            <a:ext cx="7785716" cy="3817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tx1"/>
                </a:solidFill>
              </a:rPr>
              <a:t>Задание:</a:t>
            </a:r>
          </a:p>
          <a:p>
            <a:pPr algn="ctr"/>
            <a:endParaRPr lang="ru-RU" sz="2000" dirty="0">
              <a:solidFill>
                <a:schemeClr val="tx1"/>
              </a:solidFill>
            </a:endParaRP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Сформировать в </a:t>
            </a:r>
            <a:r>
              <a:rPr lang="en-US" sz="2000" dirty="0">
                <a:solidFill>
                  <a:schemeClr val="tx1"/>
                </a:solidFill>
              </a:rPr>
              <a:t>Excel </a:t>
            </a:r>
            <a:r>
              <a:rPr lang="ru-RU" sz="2000" dirty="0">
                <a:solidFill>
                  <a:schemeClr val="tx1"/>
                </a:solidFill>
              </a:rPr>
              <a:t>таблицу исходных данных (вариационные ряды):</a:t>
            </a:r>
          </a:p>
          <a:p>
            <a:pPr algn="ctr"/>
            <a:endParaRPr lang="ru-RU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единицы совокупности (не менее 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показатели по каждой единице совокупности (количественные и качественные) (не менее 10). Показатели закодировать.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Пример см. на </a:t>
            </a:r>
            <a:r>
              <a:rPr lang="ru-RU" sz="2000">
                <a:solidFill>
                  <a:schemeClr val="tx1"/>
                </a:solidFill>
              </a:rPr>
              <a:t>следующем слайде.</a:t>
            </a:r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903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90" y="985421"/>
            <a:ext cx="8063883" cy="453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67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2AF539-70E7-4C7D-A34B-7952D8B43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ru-RU" dirty="0"/>
              <a:t>Нажать на ссылку </a:t>
            </a:r>
            <a:r>
              <a:rPr lang="en-US" b="1" dirty="0"/>
              <a:t>download R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86DE112B-B8E3-4224-B511-C05F1B3C8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741" y="1776856"/>
            <a:ext cx="8132517" cy="4819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6773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6B1D11-D783-4ECB-908F-E339F7D8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3. </a:t>
            </a:r>
            <a:r>
              <a:rPr lang="ru-RU" sz="3600" dirty="0"/>
              <a:t>Нажать на ссылку </a:t>
            </a:r>
            <a:r>
              <a:rPr lang="en-US" sz="3600" b="1" dirty="0"/>
              <a:t>cloud.r-project.org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53835F71-5B49-4554-A1D9-1D849E744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57" t="2497" r="1387" b="2735"/>
          <a:stretch/>
        </p:blipFill>
        <p:spPr>
          <a:xfrm>
            <a:off x="469393" y="1578864"/>
            <a:ext cx="8253984" cy="4858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433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EA71E6-EC7A-446C-8972-219FA41C3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ru-RU" dirty="0"/>
              <a:t>Нажать на ссылку </a:t>
            </a:r>
            <a:r>
              <a:rPr lang="en-US" b="1" dirty="0"/>
              <a:t>Download R for Windows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6535EBC-DCC4-4FCE-B6D4-76374ECD1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12" t="2174" r="1304" b="3402"/>
          <a:stretch/>
        </p:blipFill>
        <p:spPr>
          <a:xfrm>
            <a:off x="1097281" y="1920239"/>
            <a:ext cx="6986016" cy="4108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3290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349869-B9CD-4741-875C-3470669C5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5. Нажать на ссылку </a:t>
            </a:r>
            <a:r>
              <a:rPr lang="en-US" b="1" dirty="0"/>
              <a:t>base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F3543A2-54AD-493B-BF0B-A421449C1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852" y="1825625"/>
            <a:ext cx="7262295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3179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96EF37-C820-49F7-81AC-A935506BE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6. Скачать установочный файл по ссылке </a:t>
            </a:r>
            <a:r>
              <a:rPr lang="en-US" sz="3600" b="1" dirty="0"/>
              <a:t>Download R 4.0.3 for Windows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F4255D0-9A48-45C4-8F44-A85655E3F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852" y="1825625"/>
            <a:ext cx="7262295" cy="4351338"/>
          </a:xfrm>
        </p:spPr>
      </p:pic>
    </p:spTree>
    <p:extLst>
      <p:ext uri="{BB962C8B-B14F-4D97-AF65-F5344CB8AC3E}">
        <p14:creationId xmlns:p14="http://schemas.microsoft.com/office/powerpoint/2010/main" val="4170507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3D9A3D-63E4-4895-9E84-2D7750155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</a:t>
            </a:r>
            <a:r>
              <a:rPr lang="ru-RU" dirty="0"/>
              <a:t>Запустить скачанный на предыдущем шаге файл</a:t>
            </a:r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EDD23C6-5729-4649-B842-8C6135D12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60178"/>
            <a:ext cx="7886700" cy="4282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653415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</TotalTime>
  <Words>465</Words>
  <Application>Microsoft Office PowerPoint</Application>
  <PresentationFormat>Экран (4:3)</PresentationFormat>
  <Paragraphs>44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Тема Office</vt:lpstr>
      <vt:lpstr>Загрузка и установка  R и RStudio</vt:lpstr>
      <vt:lpstr>Загрузка и установка R</vt:lpstr>
      <vt:lpstr>1. Открыть сайт r-project.org</vt:lpstr>
      <vt:lpstr>2. Нажать на ссылку download R</vt:lpstr>
      <vt:lpstr>3. Нажать на ссылку cloud.r-project.org</vt:lpstr>
      <vt:lpstr>4. Нажать на ссылку Download R for Windows</vt:lpstr>
      <vt:lpstr>5. Нажать на ссылку base</vt:lpstr>
      <vt:lpstr>6. Скачать установочный файл по ссылке Download R 4.0.3 for Windows</vt:lpstr>
      <vt:lpstr>7. Запустить скачанный на предыдущем шаге файл</vt:lpstr>
      <vt:lpstr>7а. Запустить скачанный на предыдущем шаге файл (см. «иконку»)</vt:lpstr>
      <vt:lpstr>8. Выбрать для установки Русский (язык) и нажать на кнопку «ОК»</vt:lpstr>
      <vt:lpstr>9. Согласиться с лицензией, нажав на кнопку «Далее &gt;»</vt:lpstr>
      <vt:lpstr>10. Папку для установки оставить по-умолчанию и нажать на кнопку «Далее &gt;»</vt:lpstr>
      <vt:lpstr>11. Оставить все компоненты (v) и нажать на кнопку «Далее &gt;»</vt:lpstr>
      <vt:lpstr>12. Оставить параметры запуска по-умолчанию «Нет (принять умолчания)» и нажать на кнопку «Далее &gt;»</vt:lpstr>
      <vt:lpstr>13. Поставить галочку на флажке «Создать значок на Рабочем столе» и нажать на кнопку «Далее &gt;»</vt:lpstr>
      <vt:lpstr>14. Дождаться окончания установки R и нажать на кнопку «Завершить»</vt:lpstr>
      <vt:lpstr>15. Теперь R есть на рабочем столе, для его запуска нужно щёлкнуть по ярлыку</vt:lpstr>
      <vt:lpstr>Загрузка и установка RStudio</vt:lpstr>
      <vt:lpstr>16. Открыть сайт rstudio.com </vt:lpstr>
      <vt:lpstr>17. Пролистать сайт до конца и нажать на ссылку RStudio Desktop</vt:lpstr>
      <vt:lpstr>18. Нажать на кнопку «DOWNLOAD RSTUDIO DESKTOP»</vt:lpstr>
      <vt:lpstr>19. На открывшейся странице пролистать вниз до кнопки «DOWNLOAD RSTUDIO FOR WINDOWS» и нажать на неё для загрузки файла установки</vt:lpstr>
      <vt:lpstr>20. Запустить скачанный на предыдущем шаге файл </vt:lpstr>
      <vt:lpstr>20а. Запустить скачанный на предыдущем шаге файл (см. “иконку”) </vt:lpstr>
      <vt:lpstr>21. В появившемся окне нажать на кнопку «Next &gt;»</vt:lpstr>
      <vt:lpstr>22. Нажать на кнопку «Next &gt;»</vt:lpstr>
      <vt:lpstr>23. Нажать на кнопку «Install»</vt:lpstr>
      <vt:lpstr>24. Дождаться окончания установки и нажать на кнопку «Finish»</vt:lpstr>
      <vt:lpstr>25. В главном меню теперь есть ярлык для RStudio</vt:lpstr>
      <vt:lpstr>Вопросы направляйте по адресу: zarova.ru@gmail.com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Victor Borisov</dc:creator>
  <cp:lastModifiedBy>user</cp:lastModifiedBy>
  <cp:revision>70</cp:revision>
  <dcterms:created xsi:type="dcterms:W3CDTF">2021-01-20T16:28:49Z</dcterms:created>
  <dcterms:modified xsi:type="dcterms:W3CDTF">2021-10-14T07:48:59Z</dcterms:modified>
</cp:coreProperties>
</file>